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418" r:id="rId2"/>
    <p:sldId id="316" r:id="rId3"/>
    <p:sldId id="318" r:id="rId4"/>
    <p:sldId id="343" r:id="rId5"/>
    <p:sldId id="347" r:id="rId6"/>
    <p:sldId id="342" r:id="rId7"/>
    <p:sldId id="407" r:id="rId8"/>
    <p:sldId id="408" r:id="rId9"/>
    <p:sldId id="391" r:id="rId10"/>
    <p:sldId id="392" r:id="rId11"/>
    <p:sldId id="365" r:id="rId12"/>
    <p:sldId id="360" r:id="rId13"/>
    <p:sldId id="393" r:id="rId14"/>
    <p:sldId id="394" r:id="rId15"/>
    <p:sldId id="398" r:id="rId16"/>
    <p:sldId id="399" r:id="rId17"/>
    <p:sldId id="409" r:id="rId18"/>
    <p:sldId id="410" r:id="rId19"/>
    <p:sldId id="404" r:id="rId20"/>
    <p:sldId id="405" r:id="rId21"/>
    <p:sldId id="416" r:id="rId22"/>
    <p:sldId id="41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0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07B9D-BB77-4FE5-A9F5-0999D36B7C0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54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013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906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35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745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8727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184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317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233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13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832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4502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232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92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39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65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07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24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1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322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major@l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b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3 part 2: </a:t>
            </a:r>
            <a:b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 Nouns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edition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Wilfred E. Major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wmajor@lsu.edu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533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(νυκτς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νύ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ξ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νυκτ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υκτ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νύκτ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νύκτ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υκ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(νυκτσι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ξί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	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νύκτ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29325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νύξ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νυκτός 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night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77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Since the nominative singular displays variations in response to the sigma, nouns are listed in three parts: 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nominative 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so you always see exactly how this form appears.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genitive 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so you can see the stem (everything before the ending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gender: the word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indicates that these nouns are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Examples of Vocabulary entries 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δαίμων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δαίμον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ὁ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divinity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ἐλπίς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ἐλπίδ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hope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νύξ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νυκτ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night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παῖς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παιδ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ός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ὁ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word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indicates the noun is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is the feminine form of the definite article in Greek.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that 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definite article in Greek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must match its noun 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first part of the unit presented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forms of the definite article. This part presents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form of the definite article. Within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gender, it still needs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eight forms to cover the two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(singular and plural) and four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cases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(nominative, genitive, dative, accusative). 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1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τῆς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τῇ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τήν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αἱ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ῖς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	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τάς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feminine definite article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425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παῖ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τῆς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παιδ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τῇ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παιδ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παῖδ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αἱ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παῖδ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παίδ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ταῖς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παι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παῖδ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Declension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article 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παῖς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παιδός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834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ἡ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δαίμ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ω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τῆς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δαίμον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τῇ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δαίμον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δαίμον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αἱ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δαίμον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δαιμόν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ταῖς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δαίμο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δαίμον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</a:p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declension 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article 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δαίμων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-ονος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divinity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816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ἐλπί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τῆς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ἐλπί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τῇ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ἐλπί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ἐλπί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αἱ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ἐλπί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ῶν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ἐλπί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ταῖς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ἐλπί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ἐλπί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declension 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ἐλπίς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ἐλπίδος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hope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85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νύ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ξ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τῆς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νυκτ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τῇ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υκτ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νύκτ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αἱ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νύκτ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υκ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ταῖς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ξί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νύκτ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29325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νύξ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νυκτός ἡ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night</a:t>
            </a:r>
          </a:p>
        </p:txBody>
      </p:sp>
    </p:spTree>
    <p:extLst>
      <p:ext uri="{BB962C8B-B14F-4D97-AF65-F5344CB8AC3E}">
        <p14:creationId xmlns:p14="http://schemas.microsoft.com/office/powerpoint/2010/main" val="186794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3 part </a:t>
            </a:r>
            <a:r>
              <a:rPr lang="el-GR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DCC 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δαίμων 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ονος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divinity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ἐλπίς 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hope</a:t>
            </a:r>
          </a:p>
          <a:p>
            <a:pPr>
              <a:defRPr/>
            </a:pPr>
            <a:r>
              <a:rPr lang="en-US" sz="2400" dirty="0" err="1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μυριάς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-</a:t>
            </a:r>
            <a:r>
              <a:rPr lang="en-US" sz="2400" dirty="0" err="1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άδος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ten thousand (= a countless amount)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νύξ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νυκτός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night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παῖς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παιδός ὁ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πατρίς -ίδος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fatherland</a:t>
            </a:r>
          </a:p>
        </p:txBody>
      </p:sp>
    </p:spTree>
    <p:extLst>
      <p:ext uri="{BB962C8B-B14F-4D97-AF65-F5344CB8AC3E}">
        <p14:creationId xmlns:p14="http://schemas.microsoft.com/office/powerpoint/2010/main" val="357233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AGE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3 part 2: Feminine Nouns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have learned the basics of Greek verbs and masculine nouns. </a:t>
            </a: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Next we add feminine nouns. 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3 part 2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ἐλπίς 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δος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hope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νύξ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νυκτός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night</a:t>
            </a:r>
          </a:p>
          <a:p>
            <a:pPr>
              <a:defRPr/>
            </a:pP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24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3 part 2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ἐλπίς 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δος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hope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νύξ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νυκτός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night</a:t>
            </a: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73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Next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Neuter nouns. </a:t>
            </a:r>
          </a:p>
        </p:txBody>
      </p:sp>
    </p:spTree>
    <p:extLst>
      <p:ext uri="{BB962C8B-B14F-4D97-AF65-F5344CB8AC3E}">
        <p14:creationId xmlns:p14="http://schemas.microsoft.com/office/powerpoint/2010/main" val="171036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NOUN indicates a person, place or thing. </a:t>
            </a: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Greek noun, however, normally communicates THREE pieces of information: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Gender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Number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Case </a:t>
            </a:r>
          </a:p>
          <a:p>
            <a:pPr>
              <a:defRPr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the nouns in the first part of this unit were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part of the unit adds nouns that are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nouns use the same endings as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nouns, so review the endings for nouns.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Nominative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Genitive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Dative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Accusative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Nominative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Genitive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Dative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Accusative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Third Declension Endings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begin building a Greek noun, start with the “stem.” </a:t>
            </a: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stem indicates to what person, place or thing the noun refers: </a:t>
            </a:r>
          </a:p>
          <a:p>
            <a:pPr lvl="1">
              <a:defRPr/>
            </a:pP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 algn="ctr">
              <a:buNone/>
              <a:defRPr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ἐλπιδ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hope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None/>
              <a:defRPr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νυκτ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night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None/>
              <a:defRPr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παιδ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“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child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 algn="ctr">
              <a:buNone/>
              <a:defRPr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δαιμον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divinity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the nouns in this part are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begin with nouns whose stem ends in a dental (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Notice that two of the noun endings involve adding a sigma to the stem: Nom. sing. =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Dat. plu. =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when a sigma follows a dental, the dental disappears and the sigma remains: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None/>
              <a:defRPr/>
            </a:pP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ἐλπιδ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hope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332628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(ἐλπιδς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ἐλπί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ἐλπί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ἐλπί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ἐλπί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ἐλπί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ἐλπί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ἐλπ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ιδσι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ἐλπί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	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ἐλπί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declension 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ἐλπίς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ἐλπίδος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hope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74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the nouns in this part are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begin with nouns whose stem ends in a dental (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Notice that two of the noun endings involve adding a sigma to the stem: Nom. sing. =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Dat. plu. =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when a sigma follows a dental, the dental disappears and the sigma remains: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Also recall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when a sigma follows a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palatal 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ξ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represents the combination: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ξ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None/>
              <a:defRPr/>
            </a:pP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νυκτ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night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9803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3918</TotalTime>
  <Words>1050</Words>
  <Application>Microsoft Office PowerPoint</Application>
  <PresentationFormat>On-screen Show (4:3)</PresentationFormat>
  <Paragraphs>231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Ancient Greek for Everyone: A New Digital Resource for Beginning Greek Unit 3 part 2:  Feminine Nouns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277</cp:revision>
  <dcterms:created xsi:type="dcterms:W3CDTF">2012-08-17T18:41:45Z</dcterms:created>
  <dcterms:modified xsi:type="dcterms:W3CDTF">2015-06-18T19:36:34Z</dcterms:modified>
</cp:coreProperties>
</file>